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65" r:id="rId6"/>
    <p:sldId id="266" r:id="rId7"/>
    <p:sldId id="267" r:id="rId8"/>
    <p:sldId id="268" r:id="rId9"/>
    <p:sldId id="269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95" autoAdjust="0"/>
    <p:restoredTop sz="94660"/>
  </p:normalViewPr>
  <p:slideViewPr>
    <p:cSldViewPr snapToGrid="0">
      <p:cViewPr>
        <p:scale>
          <a:sx n="71" d="100"/>
          <a:sy n="71" d="100"/>
        </p:scale>
        <p:origin x="34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69296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813420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125172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69296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813420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251720" y="382320"/>
            <a:ext cx="10177920" cy="6916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9296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13420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125172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69296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13420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1251720" y="382320"/>
            <a:ext cx="10177920" cy="6916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9296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134200" y="228600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125172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69296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134200" y="4162680"/>
            <a:ext cx="327708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1251720" y="382320"/>
            <a:ext cx="10177920" cy="69166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3593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467040" y="416268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467040" y="2286000"/>
            <a:ext cx="496656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251720" y="4162680"/>
            <a:ext cx="10177920" cy="1713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B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 hidden="1"/>
          <p:cNvSpPr/>
          <p:nvPr/>
        </p:nvSpPr>
        <p:spPr>
          <a:xfrm>
            <a:off x="0" y="0"/>
            <a:ext cx="885600" cy="6857640"/>
          </a:xfrm>
          <a:custGeom>
            <a:avLst/>
            <a:gdLst/>
            <a:ahLst/>
            <a:cxnLst/>
            <a:rect l="l" t="t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Rectangle 11" hidden="1"/>
          <p:cNvSpPr/>
          <p:nvPr/>
        </p:nvSpPr>
        <p:spPr>
          <a:xfrm>
            <a:off x="11908440" y="0"/>
            <a:ext cx="2829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Freeform 6"/>
          <p:cNvSpPr/>
          <p:nvPr/>
        </p:nvSpPr>
        <p:spPr>
          <a:xfrm>
            <a:off x="3557160" y="631080"/>
            <a:ext cx="5235120" cy="5229000"/>
          </a:xfrm>
          <a:custGeom>
            <a:avLst/>
            <a:gdLst/>
            <a:ahLst/>
            <a:cxnLst/>
            <a:rect l="l" t="t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078560" y="1098360"/>
            <a:ext cx="10317960" cy="4394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ru-RU" sz="10000" b="0" strike="noStrike" cap="all" spc="797">
                <a:solidFill>
                  <a:srgbClr val="2A1A00"/>
                </a:solidFill>
                <a:latin typeface="Impact"/>
              </a:rPr>
              <a:t>Образец заголовка</a:t>
            </a:r>
            <a:endParaRPr lang="en-US" sz="100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dt"/>
          </p:nvPr>
        </p:nvSpPr>
        <p:spPr>
          <a:xfrm>
            <a:off x="1078560" y="6375600"/>
            <a:ext cx="2329200" cy="3481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450E8642-D919-4589-8577-C82172CF65E5}" type="datetime">
              <a:rPr lang="ru-RU" sz="1200" b="0" strike="noStrike" spc="-1">
                <a:solidFill>
                  <a:srgbClr val="B07906"/>
                </a:solidFill>
                <a:latin typeface="Gill Sans MT"/>
              </a:rPr>
              <a:t>27.01.2025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ftr"/>
          </p:nvPr>
        </p:nvSpPr>
        <p:spPr>
          <a:xfrm>
            <a:off x="4180320" y="6375600"/>
            <a:ext cx="411444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sldNum"/>
          </p:nvPr>
        </p:nvSpPr>
        <p:spPr>
          <a:xfrm>
            <a:off x="9067320" y="6375600"/>
            <a:ext cx="232920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FD946E1-29CD-49B4-A4DF-A396C25F90C2}" type="slidenum">
              <a:rPr lang="ru-RU" sz="1200" b="0" strike="noStrike" spc="-1">
                <a:solidFill>
                  <a:srgbClr val="B07906"/>
                </a:solidFill>
                <a:latin typeface="Gill Sans MT"/>
              </a:rPr>
              <a:t>‹#›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7" name="Rectangle 12"/>
          <p:cNvSpPr/>
          <p:nvPr/>
        </p:nvSpPr>
        <p:spPr>
          <a:xfrm>
            <a:off x="0" y="0"/>
            <a:ext cx="28296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Gill Sans MT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595959"/>
                </a:solidFill>
                <a:latin typeface="Gill Sans MT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595959"/>
                </a:solidFill>
                <a:latin typeface="Gill Sans MT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595959"/>
                </a:solidFill>
                <a:latin typeface="Gill Sans MT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Gill Sans MT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Gill Sans MT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95959"/>
                </a:solidFill>
                <a:latin typeface="Gill Sans MT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6"/>
          <p:cNvSpPr/>
          <p:nvPr/>
        </p:nvSpPr>
        <p:spPr>
          <a:xfrm>
            <a:off x="0" y="0"/>
            <a:ext cx="885600" cy="6857640"/>
          </a:xfrm>
          <a:custGeom>
            <a:avLst/>
            <a:gdLst/>
            <a:ahLst/>
            <a:cxnLst/>
            <a:rect l="l" t="t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Rectangle 11"/>
          <p:cNvSpPr/>
          <p:nvPr/>
        </p:nvSpPr>
        <p:spPr>
          <a:xfrm>
            <a:off x="11908440" y="0"/>
            <a:ext cx="2829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Образец заголовка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251720" y="2286000"/>
            <a:ext cx="10177920" cy="35931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595959"/>
                </a:solidFill>
                <a:latin typeface="Gill Sans MT"/>
              </a:rPr>
              <a:t>Образец текста</a:t>
            </a:r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  <a:p>
            <a:pPr marL="685800" lvl="1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800" b="0" strike="noStrike" spc="-1">
                <a:solidFill>
                  <a:srgbClr val="595959"/>
                </a:solidFill>
                <a:latin typeface="Gill Sans MT"/>
              </a:rPr>
              <a:t>Второй уровень</a:t>
            </a:r>
            <a:endParaRPr lang="en-US" sz="1800" b="0" strike="noStrike" spc="-1">
              <a:solidFill>
                <a:srgbClr val="595959"/>
              </a:solidFill>
              <a:latin typeface="Gill Sans MT"/>
            </a:endParaRPr>
          </a:p>
          <a:p>
            <a:pPr marL="1143000" lvl="2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595959"/>
                </a:solidFill>
                <a:latin typeface="Gill Sans MT"/>
              </a:rPr>
              <a:t>Третий уровень</a:t>
            </a:r>
            <a:endParaRPr lang="en-US" sz="1600" b="0" strike="noStrike" spc="-1">
              <a:solidFill>
                <a:srgbClr val="595959"/>
              </a:solidFill>
              <a:latin typeface="Gill Sans MT"/>
            </a:endParaRPr>
          </a:p>
          <a:p>
            <a:pPr marL="1600200" lvl="3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Четвертый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  <a:p>
            <a:pPr marL="2057400" lvl="4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Пятый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/>
          </p:nvPr>
        </p:nvSpPr>
        <p:spPr>
          <a:xfrm>
            <a:off x="1251720" y="6375600"/>
            <a:ext cx="2329200" cy="3481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0C41E6EF-E7D3-45E4-8C91-B022C59FC59F}" type="datetime">
              <a:rPr lang="ru-RU" sz="1200" b="0" strike="noStrike" spc="-1">
                <a:solidFill>
                  <a:srgbClr val="595959"/>
                </a:solidFill>
                <a:latin typeface="Gill Sans MT"/>
              </a:rPr>
              <a:t>27.01.2025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ftr"/>
          </p:nvPr>
        </p:nvSpPr>
        <p:spPr>
          <a:xfrm>
            <a:off x="4038480" y="6375600"/>
            <a:ext cx="411444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sldNum"/>
          </p:nvPr>
        </p:nvSpPr>
        <p:spPr>
          <a:xfrm>
            <a:off x="8610480" y="6375600"/>
            <a:ext cx="281916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6A0C4C81-29DC-4D09-9510-16C5B6BEB61B}" type="slidenum">
              <a:rPr lang="ru-RU" sz="1200" b="0" strike="noStrike" spc="-1">
                <a:solidFill>
                  <a:srgbClr val="595959"/>
                </a:solidFill>
                <a:latin typeface="Gill Sans MT"/>
              </a:rPr>
              <a:t>‹#›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Freeform 6"/>
          <p:cNvSpPr/>
          <p:nvPr/>
        </p:nvSpPr>
        <p:spPr>
          <a:xfrm>
            <a:off x="0" y="0"/>
            <a:ext cx="885600" cy="6857640"/>
          </a:xfrm>
          <a:custGeom>
            <a:avLst/>
            <a:gdLst/>
            <a:ahLst/>
            <a:cxnLst/>
            <a:rect l="l" t="t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Rectangle 11"/>
          <p:cNvSpPr/>
          <p:nvPr/>
        </p:nvSpPr>
        <p:spPr>
          <a:xfrm>
            <a:off x="11908440" y="0"/>
            <a:ext cx="28296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51720" y="382320"/>
            <a:ext cx="10177920" cy="149184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Образец заголовка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1257480" y="2286000"/>
            <a:ext cx="4800240" cy="361908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595959"/>
                </a:solidFill>
                <a:latin typeface="Gill Sans MT"/>
              </a:rPr>
              <a:t>Образец текста</a:t>
            </a:r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  <a:p>
            <a:pPr marL="685800" lvl="1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800" b="0" strike="noStrike" spc="-1">
                <a:solidFill>
                  <a:srgbClr val="595959"/>
                </a:solidFill>
                <a:latin typeface="Gill Sans MT"/>
              </a:rPr>
              <a:t>Второй уровень</a:t>
            </a:r>
            <a:endParaRPr lang="en-US" sz="1800" b="0" strike="noStrike" spc="-1">
              <a:solidFill>
                <a:srgbClr val="595959"/>
              </a:solidFill>
              <a:latin typeface="Gill Sans MT"/>
            </a:endParaRPr>
          </a:p>
          <a:p>
            <a:pPr marL="1143000" lvl="2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595959"/>
                </a:solidFill>
                <a:latin typeface="Gill Sans MT"/>
              </a:rPr>
              <a:t>Третий уровень</a:t>
            </a:r>
            <a:endParaRPr lang="en-US" sz="1600" b="0" strike="noStrike" spc="-1">
              <a:solidFill>
                <a:srgbClr val="595959"/>
              </a:solidFill>
              <a:latin typeface="Gill Sans MT"/>
            </a:endParaRPr>
          </a:p>
          <a:p>
            <a:pPr marL="1600200" lvl="3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Четвертый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  <a:p>
            <a:pPr marL="2057400" lvl="4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Пятый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647760" y="2286000"/>
            <a:ext cx="4800240" cy="361908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595959"/>
                </a:solidFill>
                <a:latin typeface="Gill Sans MT"/>
              </a:rPr>
              <a:t>Образец текста</a:t>
            </a:r>
            <a:endParaRPr lang="en-US" sz="2000" b="0" strike="noStrike" spc="-1">
              <a:solidFill>
                <a:srgbClr val="595959"/>
              </a:solidFill>
              <a:latin typeface="Gill Sans MT"/>
            </a:endParaRPr>
          </a:p>
          <a:p>
            <a:pPr marL="685800" lvl="1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800" b="0" strike="noStrike" spc="-1">
                <a:solidFill>
                  <a:srgbClr val="595959"/>
                </a:solidFill>
                <a:latin typeface="Gill Sans MT"/>
              </a:rPr>
              <a:t>Второй уровень</a:t>
            </a:r>
            <a:endParaRPr lang="en-US" sz="1800" b="0" strike="noStrike" spc="-1">
              <a:solidFill>
                <a:srgbClr val="595959"/>
              </a:solidFill>
              <a:latin typeface="Gill Sans MT"/>
            </a:endParaRPr>
          </a:p>
          <a:p>
            <a:pPr marL="1143000" lvl="2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595959"/>
                </a:solidFill>
                <a:latin typeface="Gill Sans MT"/>
              </a:rPr>
              <a:t>Третий уровень</a:t>
            </a:r>
            <a:endParaRPr lang="en-US" sz="1600" b="0" strike="noStrike" spc="-1">
              <a:solidFill>
                <a:srgbClr val="595959"/>
              </a:solidFill>
              <a:latin typeface="Gill Sans MT"/>
            </a:endParaRPr>
          </a:p>
          <a:p>
            <a:pPr marL="1600200" lvl="3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Четвертый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  <a:p>
            <a:pPr marL="2057400" lvl="4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1400" b="0" strike="noStrike" spc="-1">
                <a:solidFill>
                  <a:srgbClr val="595959"/>
                </a:solidFill>
                <a:latin typeface="Gill Sans MT"/>
              </a:rPr>
              <a:t>Пятый уровень</a:t>
            </a:r>
            <a:endParaRPr lang="en-US" sz="1400" b="0" strike="noStrike" spc="-1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dt"/>
          </p:nvPr>
        </p:nvSpPr>
        <p:spPr>
          <a:xfrm>
            <a:off x="1251720" y="6375600"/>
            <a:ext cx="2329200" cy="3481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2CE40E8-E462-4443-9B83-D7EF0DD9AF91}" type="datetime">
              <a:rPr lang="ru-RU" sz="1200" b="0" strike="noStrike" spc="-1">
                <a:solidFill>
                  <a:srgbClr val="595959"/>
                </a:solidFill>
                <a:latin typeface="Gill Sans MT"/>
              </a:rPr>
              <a:t>27.01.2025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ftr"/>
          </p:nvPr>
        </p:nvSpPr>
        <p:spPr>
          <a:xfrm>
            <a:off x="4038480" y="6375600"/>
            <a:ext cx="411444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sldNum"/>
          </p:nvPr>
        </p:nvSpPr>
        <p:spPr>
          <a:xfrm>
            <a:off x="8610480" y="6375600"/>
            <a:ext cx="2819160" cy="345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5F980447-3163-4A94-915B-C463C7E0D095}" type="slidenum">
              <a:rPr lang="ru-RU" sz="1200" b="0" strike="noStrike" spc="-1">
                <a:solidFill>
                  <a:srgbClr val="595959"/>
                </a:solidFill>
                <a:latin typeface="Gill Sans MT"/>
              </a:rPr>
              <a:t>‹#›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Заголовок 1"/>
          <p:cNvSpPr txBox="1"/>
          <p:nvPr/>
        </p:nvSpPr>
        <p:spPr>
          <a:xfrm>
            <a:off x="0" y="698070"/>
            <a:ext cx="12741226" cy="497805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ru-RU" sz="10000" b="0" strike="noStrike" cap="all" spc="797" dirty="0">
                <a:solidFill>
                  <a:srgbClr val="2A1A00"/>
                </a:solidFill>
                <a:latin typeface="Impact"/>
              </a:rPr>
              <a:t>«Самое ценное сокровище»</a:t>
            </a:r>
          </a:p>
          <a:p>
            <a:pPr algn="ctr">
              <a:lnSpc>
                <a:spcPct val="90000"/>
              </a:lnSpc>
            </a:pPr>
            <a:r>
              <a:rPr lang="ru-RU" sz="10000" b="0" strike="noStrike" cap="all" spc="797" dirty="0">
                <a:solidFill>
                  <a:srgbClr val="2A1A00"/>
                </a:solidFill>
                <a:latin typeface="Impact"/>
              </a:rPr>
              <a:t>игра-</a:t>
            </a:r>
            <a:r>
              <a:rPr lang="ru-RU" sz="10000" b="0" strike="noStrike" cap="all" spc="797" dirty="0" err="1">
                <a:solidFill>
                  <a:srgbClr val="2A1A00"/>
                </a:solidFill>
                <a:latin typeface="Impact"/>
              </a:rPr>
              <a:t>платформер</a:t>
            </a:r>
            <a:endParaRPr lang="en-US" sz="10000" b="0" strike="noStrike" spc="-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3" name="Подзаголовок 2"/>
          <p:cNvSpPr txBox="1"/>
          <p:nvPr/>
        </p:nvSpPr>
        <p:spPr>
          <a:xfrm>
            <a:off x="2260440" y="5676120"/>
            <a:ext cx="8044920" cy="741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700"/>
              </a:spcBef>
              <a:tabLst>
                <a:tab pos="0" algn="l"/>
              </a:tabLst>
            </a:pPr>
            <a:r>
              <a:rPr lang="ru-RU" sz="2000" b="1" strike="noStrike" cap="all" spc="398" dirty="0">
                <a:solidFill>
                  <a:srgbClr val="2A1A00"/>
                </a:solidFill>
                <a:latin typeface="Gill Sans MT"/>
              </a:rPr>
              <a:t>Автор: Иванова Юлия Александровна, Русанов Андрей Сергеевич </a:t>
            </a:r>
            <a:endParaRPr lang="ru-RU" sz="2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Заголовок 1"/>
          <p:cNvSpPr txBox="1"/>
          <p:nvPr/>
        </p:nvSpPr>
        <p:spPr>
          <a:xfrm>
            <a:off x="1251720" y="228640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 dirty="0">
                <a:solidFill>
                  <a:srgbClr val="2A1A00"/>
                </a:solidFill>
                <a:latin typeface="Impact"/>
              </a:rPr>
              <a:t>Уровни</a:t>
            </a:r>
            <a:r>
              <a:rPr lang="en-US" sz="5100" cap="all" spc="199" dirty="0">
                <a:solidFill>
                  <a:srgbClr val="2A1A00"/>
                </a:solidFill>
                <a:latin typeface="Impact"/>
              </a:rPr>
              <a:t>:</a:t>
            </a:r>
          </a:p>
          <a:p>
            <a:pPr>
              <a:lnSpc>
                <a:spcPct val="90000"/>
              </a:lnSpc>
            </a:pPr>
            <a:r>
              <a:rPr lang="ru-RU" sz="5100" cap="all" spc="199" dirty="0">
                <a:solidFill>
                  <a:srgbClr val="2A1A00"/>
                </a:solidFill>
                <a:latin typeface="Impact"/>
              </a:rPr>
              <a:t>Пример уровня</a:t>
            </a:r>
            <a:endParaRPr lang="en-US" sz="5100" b="0" strike="noStrike" spc="-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3" name="Объект 2"/>
          <p:cNvSpPr txBox="1"/>
          <p:nvPr/>
        </p:nvSpPr>
        <p:spPr>
          <a:xfrm>
            <a:off x="1097640" y="1874520"/>
            <a:ext cx="4800240" cy="36190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marL="36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</a:pPr>
            <a:endParaRPr lang="en-US" sz="2400" b="0" strike="noStrike" spc="-1" dirty="0">
              <a:solidFill>
                <a:srgbClr val="595959"/>
              </a:solidFill>
              <a:latin typeface="Gill Sans MT"/>
            </a:endParaRPr>
          </a:p>
        </p:txBody>
      </p:sp>
      <p:pic>
        <p:nvPicPr>
          <p:cNvPr id="144" name="Объект 9"/>
          <p:cNvPicPr/>
          <p:nvPr/>
        </p:nvPicPr>
        <p:blipFill>
          <a:blip r:embed="rId2"/>
          <a:srcRect t="5048"/>
          <a:stretch/>
        </p:blipFill>
        <p:spPr>
          <a:xfrm>
            <a:off x="2516503" y="1790381"/>
            <a:ext cx="7158994" cy="4531619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Заголовок 1"/>
          <p:cNvSpPr txBox="1"/>
          <p:nvPr/>
        </p:nvSpPr>
        <p:spPr>
          <a:xfrm>
            <a:off x="1251720" y="382320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Описание персонаже: Маг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6" name="Объект 2"/>
          <p:cNvSpPr txBox="1"/>
          <p:nvPr/>
        </p:nvSpPr>
        <p:spPr>
          <a:xfrm>
            <a:off x="1251720" y="1467560"/>
            <a:ext cx="5181840" cy="47314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700"/>
              </a:spcBef>
              <a:tabLst>
                <a:tab pos="0" algn="l"/>
              </a:tabLst>
            </a:pPr>
            <a:r>
              <a:rPr lang="ru-RU" sz="3600" b="1" strike="noStrike" spc="-1" dirty="0">
                <a:solidFill>
                  <a:srgbClr val="2A1A00"/>
                </a:solidFill>
                <a:latin typeface="Impact"/>
              </a:rPr>
              <a:t>Характеристик</a:t>
            </a:r>
            <a:r>
              <a:rPr lang="ru-RU" sz="3600" b="1" spc="-1" dirty="0">
                <a:solidFill>
                  <a:srgbClr val="2A1A00"/>
                </a:solidFill>
                <a:latin typeface="Impact"/>
              </a:rPr>
              <a:t>а</a:t>
            </a:r>
            <a:r>
              <a:rPr lang="ru-RU" sz="3600" b="1" strike="noStrike" spc="-1" dirty="0">
                <a:solidFill>
                  <a:srgbClr val="2A1A00"/>
                </a:solidFill>
                <a:latin typeface="Impact"/>
              </a:rPr>
              <a:t>:</a:t>
            </a:r>
            <a:endParaRPr lang="en-US" sz="36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Способен открывать магические двери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Низкого роста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Высоко прыгает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spcAft>
                <a:spcPts val="799"/>
              </a:spcAft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Не может убивать монстров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>
              <a:lnSpc>
                <a:spcPct val="110000"/>
              </a:lnSpc>
              <a:spcBef>
                <a:spcPts val="700"/>
              </a:spcBef>
              <a:tabLst>
                <a:tab pos="0" algn="l"/>
              </a:tabLst>
            </a:pP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</p:txBody>
      </p:sp>
      <p:pic>
        <p:nvPicPr>
          <p:cNvPr id="147" name="Объект 7"/>
          <p:cNvPicPr/>
          <p:nvPr/>
        </p:nvPicPr>
        <p:blipFill>
          <a:blip r:embed="rId2"/>
          <a:stretch/>
        </p:blipFill>
        <p:spPr>
          <a:xfrm>
            <a:off x="7791748" y="1702148"/>
            <a:ext cx="2172125" cy="3777556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2" descr="Изображение выглядит как пиксель, прямоугольный, желтый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DF109037-9000-998F-81E8-261DBF947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7338">
            <a:off x="5982260" y="5227620"/>
            <a:ext cx="1733550" cy="1733550"/>
          </a:xfrm>
          <a:prstGeom prst="rect">
            <a:avLst/>
          </a:prstGeom>
        </p:spPr>
      </p:pic>
      <p:pic>
        <p:nvPicPr>
          <p:cNvPr id="5" name="Рисунок 4" descr="Изображение выглядит как пиксель, прямоугольный, желтый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389EC7F9-6AAB-B890-AFED-B50FA7AD4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795" y="-165607"/>
            <a:ext cx="1733550" cy="17335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7" name="Рисунок 6" descr="Изображение выглядит как пиксель, прямоугольный, желтый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15B313D5-4356-CC31-36A8-2A33FB223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66432">
            <a:off x="10520023" y="3824485"/>
            <a:ext cx="1358188" cy="17335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Заголовок 1"/>
          <p:cNvSpPr txBox="1"/>
          <p:nvPr/>
        </p:nvSpPr>
        <p:spPr>
          <a:xfrm>
            <a:off x="1251720" y="382320"/>
            <a:ext cx="102445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Описание персонаже: Разбойник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9" name="Объект 2"/>
          <p:cNvSpPr txBox="1"/>
          <p:nvPr/>
        </p:nvSpPr>
        <p:spPr>
          <a:xfrm>
            <a:off x="1251720" y="1505980"/>
            <a:ext cx="5181840" cy="47314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700"/>
              </a:spcBef>
              <a:tabLst>
                <a:tab pos="0" algn="l"/>
              </a:tabLst>
            </a:pPr>
            <a:r>
              <a:rPr lang="ru-RU" sz="3600" b="1" strike="noStrike" spc="-1" dirty="0">
                <a:solidFill>
                  <a:srgbClr val="2A1A00"/>
                </a:solidFill>
                <a:latin typeface="Impact"/>
              </a:rPr>
              <a:t>Характеристика:</a:t>
            </a:r>
            <a:endParaRPr lang="en-US" sz="36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Высокого роста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Низко прыгает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Может убивать монстров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 marL="343080" indent="-342720">
              <a:lnSpc>
                <a:spcPct val="107000"/>
              </a:lnSpc>
              <a:spcBef>
                <a:spcPts val="700"/>
              </a:spcBef>
              <a:spcAft>
                <a:spcPts val="799"/>
              </a:spcAft>
              <a:buClr>
                <a:srgbClr val="2A1A00"/>
              </a:buClr>
              <a:buFont typeface="Gill Sans MT"/>
              <a:buChar char="–"/>
              <a:tabLst>
                <a:tab pos="0" algn="l"/>
              </a:tabLst>
            </a:pPr>
            <a:r>
              <a:rPr lang="ru-RU" sz="2800" b="0" strike="noStrike" spc="-1" dirty="0">
                <a:solidFill>
                  <a:srgbClr val="595959"/>
                </a:solidFill>
                <a:latin typeface="Calibri"/>
                <a:ea typeface="Calibri"/>
              </a:rPr>
              <a:t>Может двигать коробки</a:t>
            </a: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  <a:p>
            <a:pPr>
              <a:lnSpc>
                <a:spcPct val="110000"/>
              </a:lnSpc>
              <a:spcBef>
                <a:spcPts val="700"/>
              </a:spcBef>
              <a:tabLst>
                <a:tab pos="0" algn="l"/>
              </a:tabLst>
            </a:pPr>
            <a:endParaRPr lang="en-US" sz="2800" b="0" strike="noStrike" spc="-1" dirty="0">
              <a:solidFill>
                <a:srgbClr val="595959"/>
              </a:solidFill>
              <a:latin typeface="Gill Sans MT"/>
            </a:endParaRPr>
          </a:p>
        </p:txBody>
      </p:sp>
      <p:pic>
        <p:nvPicPr>
          <p:cNvPr id="150" name="Объект 6"/>
          <p:cNvPicPr/>
          <p:nvPr/>
        </p:nvPicPr>
        <p:blipFill>
          <a:blip r:embed="rId2"/>
          <a:stretch/>
        </p:blipFill>
        <p:spPr>
          <a:xfrm>
            <a:off x="7661942" y="1413771"/>
            <a:ext cx="2827621" cy="3776925"/>
          </a:xfrm>
          <a:prstGeom prst="rect">
            <a:avLst/>
          </a:prstGeom>
          <a:ln w="0"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B98FC3-813A-1D85-1102-4A04F1CDDF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901" y="4983841"/>
            <a:ext cx="2195197" cy="16786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EA614F-88F6-11BD-7F5F-349375E297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0668" flipH="1">
            <a:off x="10857455" y="5856906"/>
            <a:ext cx="1618327" cy="12375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917DEFE-5328-9B89-5001-84868AC20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6088" flipH="1">
            <a:off x="10748309" y="1422568"/>
            <a:ext cx="1495863" cy="114389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Заголовок 1"/>
          <p:cNvSpPr txBox="1"/>
          <p:nvPr/>
        </p:nvSpPr>
        <p:spPr>
          <a:xfrm>
            <a:off x="1251720" y="382320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Базы данных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103D58-4C55-7262-63A5-9DE97750BFA9}"/>
              </a:ext>
            </a:extLst>
          </p:cNvPr>
          <p:cNvSpPr txBox="1"/>
          <p:nvPr/>
        </p:nvSpPr>
        <p:spPr>
          <a:xfrm>
            <a:off x="1251720" y="1475334"/>
            <a:ext cx="9106357" cy="4434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users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(Поля: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levels_complite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количества пройденных уровней пользователем.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levelOne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(Поля: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coins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статистики о прохождении уровня 1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levelTwo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(Поля: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coins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статистики о прохождении уровня 2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levelThree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(Поля: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coins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статистики о прохождении уровня 3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4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levelFour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(Поля: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coins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Хранение статистики о прохождении уровня 4</a:t>
            </a:r>
            <a:endParaRPr lang="ru-RU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Заголовок 4"/>
          <p:cNvSpPr txBox="1"/>
          <p:nvPr/>
        </p:nvSpPr>
        <p:spPr>
          <a:xfrm>
            <a:off x="1251720" y="382320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97000"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>
                <a:solidFill>
                  <a:srgbClr val="2A1A00"/>
                </a:solidFill>
                <a:latin typeface="Impact"/>
              </a:rPr>
              <a:t>Перспективы для развития проекта в будущем</a:t>
            </a:r>
            <a:endParaRPr lang="en-US" sz="51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3" name="Объект 5"/>
          <p:cNvSpPr txBox="1"/>
          <p:nvPr/>
        </p:nvSpPr>
        <p:spPr>
          <a:xfrm>
            <a:off x="1251720" y="2286000"/>
            <a:ext cx="10177920" cy="35931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8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больше уровней</a:t>
            </a:r>
            <a:endParaRPr lang="en-US" sz="2800" b="0" strike="noStrike" spc="-1" dirty="0">
              <a:solidFill>
                <a:srgbClr val="59595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8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сетевой мультиплеер</a:t>
            </a:r>
            <a:endParaRPr lang="en-US" sz="2800" b="0" strike="noStrike" spc="-1" dirty="0">
              <a:solidFill>
                <a:srgbClr val="59595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24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</a:t>
            </a:r>
            <a:r>
              <a:rPr lang="ru-RU" sz="28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новые сюжетные линии и персонажей с новыми механиками.</a:t>
            </a:r>
            <a:endParaRPr lang="en-US" sz="2800" b="0" strike="noStrike" spc="-1" dirty="0">
              <a:solidFill>
                <a:srgbClr val="59595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3AF492-1C35-9E8D-1EA3-20F6E4982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208" y="2186558"/>
            <a:ext cx="6939583" cy="4231990"/>
          </a:xfrm>
          <a:prstGeom prst="rect">
            <a:avLst/>
          </a:prstGeom>
        </p:spPr>
      </p:pic>
      <p:sp>
        <p:nvSpPr>
          <p:cNvPr id="134" name="Заголовок 5"/>
          <p:cNvSpPr txBox="1"/>
          <p:nvPr/>
        </p:nvSpPr>
        <p:spPr>
          <a:xfrm>
            <a:off x="1251720" y="82643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 dirty="0">
                <a:solidFill>
                  <a:srgbClr val="2A1A00"/>
                </a:solidFill>
                <a:latin typeface="Impact"/>
              </a:rPr>
              <a:t>Цель</a:t>
            </a:r>
            <a:r>
              <a:rPr lang="en-US" sz="5100" b="0" strike="noStrike" cap="all" spc="199" dirty="0">
                <a:solidFill>
                  <a:srgbClr val="2A1A00"/>
                </a:solidFill>
                <a:latin typeface="Impact"/>
              </a:rPr>
              <a:t>:</a:t>
            </a:r>
            <a:endParaRPr lang="en-US" sz="5100" b="0" strike="noStrike" spc="-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5" name="Объект 6"/>
          <p:cNvSpPr txBox="1"/>
          <p:nvPr/>
        </p:nvSpPr>
        <p:spPr>
          <a:xfrm>
            <a:off x="1251720" y="2286000"/>
            <a:ext cx="10177920" cy="35931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700"/>
              </a:spcBef>
            </a:pPr>
            <a:endParaRPr lang="en-US" sz="1600" b="0" strike="noStrike" spc="-1" dirty="0">
              <a:solidFill>
                <a:srgbClr val="595959"/>
              </a:solidFill>
              <a:latin typeface="Gill Sans M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7C61E1-78EB-142C-2800-3F0B1BAC5B33}"/>
              </a:ext>
            </a:extLst>
          </p:cNvPr>
          <p:cNvSpPr txBox="1"/>
          <p:nvPr/>
        </p:nvSpPr>
        <p:spPr>
          <a:xfrm>
            <a:off x="1251720" y="1232451"/>
            <a:ext cx="93708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Создать игру-</a:t>
            </a:r>
            <a:r>
              <a:rPr lang="ru-RU" sz="2800" dirty="0" err="1"/>
              <a:t>платформер</a:t>
            </a:r>
            <a:r>
              <a:rPr lang="ru-RU" sz="2800" dirty="0"/>
              <a:t> на языке </a:t>
            </a:r>
            <a:r>
              <a:rPr lang="en-US" sz="2800" dirty="0"/>
              <a:t>Python </a:t>
            </a:r>
            <a:r>
              <a:rPr lang="ru-RU" sz="2800" dirty="0"/>
              <a:t>при помощи библиотеки </a:t>
            </a:r>
            <a:r>
              <a:rPr lang="en-US" sz="2800" dirty="0" err="1"/>
              <a:t>PyGame</a:t>
            </a:r>
            <a:endParaRPr lang="ru-RU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8285E-F4DF-42BC-B3FF-3D0C67632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720" y="0"/>
            <a:ext cx="10177920" cy="1491840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Задачи проекта</a:t>
            </a:r>
            <a:r>
              <a:rPr lang="en-US" dirty="0">
                <a:latin typeface="Impact" panose="020B0806030902050204" pitchFamily="34" charset="0"/>
              </a:rPr>
              <a:t>: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1191E3B-F56C-EEF6-4CA3-89A9E93776AF}"/>
              </a:ext>
            </a:extLst>
          </p:cNvPr>
          <p:cNvSpPr>
            <a:spLocks noGrp="1" noChangeArrowheads="1"/>
          </p:cNvSpPr>
          <p:nvPr>
            <p:ph type="subTitle"/>
          </p:nvPr>
        </p:nvSpPr>
        <p:spPr bwMode="auto">
          <a:xfrm>
            <a:off x="1251720" y="1874160"/>
            <a:ext cx="1030152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уникальные классы для каждого уровня.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Оптимизировать карту уровней.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Добавить новые игровые механики.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Расширить звуковые эффекты.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Интегрировать музыку для уровней.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экраны победы и поражения.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Улучшить взаимодействие с объектами.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дополнительные уровни.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Обработать ошибки и исключения.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тестирование проекта. </a:t>
            </a:r>
          </a:p>
        </p:txBody>
      </p:sp>
    </p:spTree>
    <p:extLst>
      <p:ext uri="{BB962C8B-B14F-4D97-AF65-F5344CB8AC3E}">
        <p14:creationId xmlns:p14="http://schemas.microsoft.com/office/powerpoint/2010/main" val="291537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23C5D5-8C8C-C790-FDBD-DEE2E5856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720" y="0"/>
            <a:ext cx="10177920" cy="1491840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Используемые </a:t>
            </a:r>
            <a:r>
              <a:rPr lang="ru-RU" dirty="0" err="1">
                <a:latin typeface="Impact" panose="020B0806030902050204" pitchFamily="34" charset="0"/>
              </a:rPr>
              <a:t>билиотеки</a:t>
            </a:r>
            <a:r>
              <a:rPr lang="en-US" dirty="0">
                <a:latin typeface="Impact" panose="020B0806030902050204" pitchFamily="34" charset="0"/>
              </a:rPr>
              <a:t>: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16221EF-A77A-6E23-74B9-1DA80ED4B69D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251720" y="1948975"/>
            <a:ext cx="10177920" cy="3593160"/>
          </a:xfrm>
        </p:spPr>
        <p:txBody>
          <a:bodyPr/>
          <a:lstStyle/>
          <a:p>
            <a:pPr marL="1143000" indent="-685800">
              <a:lnSpc>
                <a:spcPct val="107000"/>
              </a:lnSpc>
              <a:spcBef>
                <a:spcPts val="700"/>
              </a:spcBef>
              <a:spcAft>
                <a:spcPts val="799"/>
              </a:spcAft>
            </a:pPr>
            <a:r>
              <a:rPr lang="en-US" sz="4800" b="0" kern="1200" spc="-1" dirty="0" err="1">
                <a:solidFill>
                  <a:srgbClr val="595959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pygame</a:t>
            </a:r>
            <a:endParaRPr lang="ru-RU" sz="4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indent="-685800">
              <a:lnSpc>
                <a:spcPct val="107000"/>
              </a:lnSpc>
              <a:spcBef>
                <a:spcPts val="700"/>
              </a:spcBef>
              <a:spcAft>
                <a:spcPts val="799"/>
              </a:spcAft>
            </a:pPr>
            <a:r>
              <a:rPr lang="en-US" sz="4800" b="0" kern="1200" spc="-1" dirty="0">
                <a:solidFill>
                  <a:srgbClr val="595959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sqlite3 3.3.3</a:t>
            </a:r>
            <a:endParaRPr lang="ru-RU" sz="4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indent="-685800">
              <a:lnSpc>
                <a:spcPct val="107000"/>
              </a:lnSpc>
              <a:spcBef>
                <a:spcPts val="700"/>
              </a:spcBef>
              <a:spcAft>
                <a:spcPts val="799"/>
              </a:spcAft>
            </a:pPr>
            <a:r>
              <a:rPr lang="en-US" sz="4800" b="0" kern="1200" spc="-1" dirty="0">
                <a:solidFill>
                  <a:srgbClr val="595959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pip 24.3.1</a:t>
            </a:r>
            <a:endParaRPr lang="ru-RU" sz="4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пиксель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278BB1C-D589-9EAB-B03D-C8B7F728E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5930">
            <a:off x="9580907" y="3780225"/>
            <a:ext cx="2493389" cy="3330210"/>
          </a:xfrm>
          <a:prstGeom prst="rect">
            <a:avLst/>
          </a:prstGeom>
        </p:spPr>
      </p:pic>
      <p:pic>
        <p:nvPicPr>
          <p:cNvPr id="7" name="Рисунок 6" descr="Изображение выглядит как пиксель, прямоугольный, желтый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AF37574F-62A8-AFFB-205E-7D8E284B7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3949">
            <a:off x="9040504" y="738167"/>
            <a:ext cx="2421615" cy="2421615"/>
          </a:xfrm>
          <a:prstGeom prst="rect">
            <a:avLst/>
          </a:prstGeom>
        </p:spPr>
      </p:pic>
      <p:pic>
        <p:nvPicPr>
          <p:cNvPr id="9" name="Рисунок 8" descr="Изображение выглядит как пиксель, прямоугольный, желтый, Красочность&#10;&#10;Автоматически созданное описание">
            <a:extLst>
              <a:ext uri="{FF2B5EF4-FFF2-40B4-BE49-F238E27FC236}">
                <a16:creationId xmlns:a16="http://schemas.microsoft.com/office/drawing/2014/main" id="{17DA236B-D94B-D2FF-3A8E-1FC27339E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7" y="5067219"/>
            <a:ext cx="1733550" cy="17335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5255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DD7A5E-FDED-88FE-54C7-7D3A59A80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720" y="0"/>
            <a:ext cx="10177920" cy="1491840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Файлы и структура проекта</a:t>
            </a:r>
            <a:r>
              <a:rPr lang="en-US" dirty="0">
                <a:latin typeface="Impact" panose="020B0806030902050204" pitchFamily="34" charset="0"/>
              </a:rPr>
              <a:t>: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1EB066-0E3C-F38E-0268-B234ACB7F986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1617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89AF71-34B6-A166-86B2-BE8526436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720" y="0"/>
            <a:ext cx="10177920" cy="1491840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Основные классы</a:t>
            </a:r>
            <a:r>
              <a:rPr lang="en-US" dirty="0">
                <a:latin typeface="Impact" panose="020B0806030902050204" pitchFamily="34" charset="0"/>
              </a:rPr>
              <a:t>: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36CAC4-64CD-6568-56A9-3B6908D5ED97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r>
              <a:rPr lang="en-US" dirty="0"/>
              <a:t>Mag, robber </a:t>
            </a:r>
            <a:r>
              <a:rPr lang="ru-RU" dirty="0"/>
              <a:t>и </a:t>
            </a:r>
            <a:r>
              <a:rPr lang="ru-RU" dirty="0" err="1"/>
              <a:t>тд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8056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2963CD-980F-DF59-FC90-E209654E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720" y="0"/>
            <a:ext cx="10177920" cy="1491840"/>
          </a:xfrm>
        </p:spPr>
        <p:txBody>
          <a:bodyPr/>
          <a:lstStyle/>
          <a:p>
            <a:r>
              <a:rPr lang="ru-RU" dirty="0">
                <a:latin typeface="Impact" panose="020B0806030902050204" pitchFamily="34" charset="0"/>
              </a:rPr>
              <a:t>Скриншоты проекта</a:t>
            </a:r>
            <a:r>
              <a:rPr lang="en-US" dirty="0">
                <a:latin typeface="Impact" panose="020B0806030902050204" pitchFamily="34" charset="0"/>
              </a:rPr>
              <a:t>:</a:t>
            </a:r>
            <a:br>
              <a:rPr lang="en-US" dirty="0">
                <a:latin typeface="Impact" panose="020B0806030902050204" pitchFamily="34" charset="0"/>
              </a:rPr>
            </a:br>
            <a:r>
              <a:rPr lang="ru-RU" dirty="0">
                <a:latin typeface="Impact" panose="020B0806030902050204" pitchFamily="34" charset="0"/>
              </a:rPr>
              <a:t>Предыстория</a:t>
            </a:r>
            <a:r>
              <a:rPr lang="en-US" dirty="0">
                <a:latin typeface="Impact" panose="020B0806030902050204" pitchFamily="34" charset="0"/>
              </a:rPr>
              <a:t>:</a:t>
            </a:r>
            <a:endParaRPr lang="ru-RU" dirty="0">
              <a:latin typeface="Impact" panose="020B080603090205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4754432-3594-D3AF-00BE-FEF66E5EDCA4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Изображение выглядит как текст, Детское искусство, мультфильм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5D5E71AF-3074-F636-9D15-ADF7D46E6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720" y="1427376"/>
            <a:ext cx="8274063" cy="496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96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Заголовок 3"/>
          <p:cNvSpPr txBox="1"/>
          <p:nvPr/>
        </p:nvSpPr>
        <p:spPr>
          <a:xfrm>
            <a:off x="1251720" y="382320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 dirty="0">
                <a:solidFill>
                  <a:srgbClr val="2A1A00"/>
                </a:solidFill>
                <a:latin typeface="Impact"/>
              </a:rPr>
              <a:t>Приветственный экран</a:t>
            </a:r>
            <a:endParaRPr lang="en-US" sz="5100" b="0" strike="noStrike" spc="-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7" name="Объект 4"/>
          <p:cNvSpPr txBox="1"/>
          <p:nvPr/>
        </p:nvSpPr>
        <p:spPr>
          <a:xfrm>
            <a:off x="1251720" y="1228951"/>
            <a:ext cx="10066862" cy="1054152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92500"/>
          </a:bodyPr>
          <a:lstStyle/>
          <a:p>
            <a:pPr marL="360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</a:pPr>
            <a:r>
              <a:rPr lang="ru-RU" sz="40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запуска игры нужно нажать на кнопку </a:t>
            </a:r>
            <a:r>
              <a:rPr lang="en-US" sz="40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</a:p>
        </p:txBody>
      </p:sp>
      <p:pic>
        <p:nvPicPr>
          <p:cNvPr id="138" name="Объект 6"/>
          <p:cNvPicPr/>
          <p:nvPr/>
        </p:nvPicPr>
        <p:blipFill>
          <a:blip r:embed="rId2"/>
          <a:stretch/>
        </p:blipFill>
        <p:spPr>
          <a:xfrm>
            <a:off x="2949679" y="2283103"/>
            <a:ext cx="6292641" cy="4192577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Заголовок 1"/>
          <p:cNvSpPr txBox="1"/>
          <p:nvPr/>
        </p:nvSpPr>
        <p:spPr>
          <a:xfrm>
            <a:off x="1251720" y="244007"/>
            <a:ext cx="10177920" cy="14918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ru-RU" sz="5100" b="0" strike="noStrike" cap="all" spc="199" dirty="0">
                <a:solidFill>
                  <a:srgbClr val="2A1A00"/>
                </a:solidFill>
                <a:latin typeface="Impact"/>
              </a:rPr>
              <a:t>Экран с уровнями</a:t>
            </a:r>
            <a:endParaRPr lang="en-US" sz="5100" b="0" strike="noStrike" spc="-1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0" name="Объект 2"/>
          <p:cNvSpPr txBox="1"/>
          <p:nvPr/>
        </p:nvSpPr>
        <p:spPr>
          <a:xfrm>
            <a:off x="1251720" y="1735847"/>
            <a:ext cx="4800240" cy="361908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92500" lnSpcReduction="20000"/>
          </a:bodyPr>
          <a:lstStyle/>
          <a:p>
            <a:pPr marL="228600" indent="-228240" algn="just">
              <a:lnSpc>
                <a:spcPct val="110000"/>
              </a:lnSpc>
              <a:spcBef>
                <a:spcPts val="700"/>
              </a:spcBef>
              <a:buClr>
                <a:srgbClr val="2A1A00"/>
              </a:buClr>
              <a:buFont typeface="Arial"/>
              <a:buChar char="•"/>
            </a:pPr>
            <a:r>
              <a:rPr lang="ru-RU" sz="32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Экран с уровнями включает в себя 5 кнопок. Четыре кнопки для входа на уровни (пока не пройден предыдущий уровень, следующий не открывается) и кнопка </a:t>
            </a:r>
            <a:r>
              <a:rPr lang="en-US" sz="32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exit </a:t>
            </a:r>
            <a:r>
              <a:rPr lang="ru-RU" sz="3200" b="0" strike="noStrike" spc="-1" dirty="0">
                <a:solidFill>
                  <a:srgbClr val="595959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для выхода из игры. </a:t>
            </a:r>
            <a:endParaRPr lang="en-US" sz="3200" b="0" strike="noStrike" spc="-1" dirty="0">
              <a:solidFill>
                <a:srgbClr val="59595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1" name="Объект 7"/>
          <p:cNvPicPr/>
          <p:nvPr/>
        </p:nvPicPr>
        <p:blipFill>
          <a:blip r:embed="rId2"/>
          <a:stretch/>
        </p:blipFill>
        <p:spPr>
          <a:xfrm>
            <a:off x="6270670" y="1731210"/>
            <a:ext cx="5431266" cy="3619079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TotalTime>67</TotalTime>
  <Words>289</Words>
  <Application>Microsoft Office PowerPoint</Application>
  <PresentationFormat>Широкоэкранный</PresentationFormat>
  <Paragraphs>52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14</vt:i4>
      </vt:variant>
    </vt:vector>
  </HeadingPairs>
  <TitlesOfParts>
    <vt:vector size="24" baseType="lpstr">
      <vt:lpstr>Arial</vt:lpstr>
      <vt:lpstr>Calibri</vt:lpstr>
      <vt:lpstr>Gill Sans MT</vt:lpstr>
      <vt:lpstr>Impact</vt:lpstr>
      <vt:lpstr>Symbol</vt:lpstr>
      <vt:lpstr>Times New Roman</vt:lpstr>
      <vt:lpstr>Wingdings</vt:lpstr>
      <vt:lpstr>Office Theme</vt:lpstr>
      <vt:lpstr>Office Theme</vt:lpstr>
      <vt:lpstr>Office Theme</vt:lpstr>
      <vt:lpstr>Презентация PowerPoint</vt:lpstr>
      <vt:lpstr>Презентация PowerPoint</vt:lpstr>
      <vt:lpstr>Задачи проекта:</vt:lpstr>
      <vt:lpstr>Используемые билиотеки:</vt:lpstr>
      <vt:lpstr>Файлы и структура проекта:</vt:lpstr>
      <vt:lpstr>Основные классы:</vt:lpstr>
      <vt:lpstr>Скриншоты проекта: Предыстория: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Игра-платформер</dc:title>
  <dc:subject/>
  <dc:creator>Юля Иванова</dc:creator>
  <dc:description/>
  <cp:lastModifiedBy>togko12345@gmail.com</cp:lastModifiedBy>
  <cp:revision>10</cp:revision>
  <dcterms:created xsi:type="dcterms:W3CDTF">2025-01-16T09:51:19Z</dcterms:created>
  <dcterms:modified xsi:type="dcterms:W3CDTF">2025-01-26T21:13:21Z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9</vt:i4>
  </property>
</Properties>
</file>